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383" r:id="rId3"/>
    <p:sldId id="381" r:id="rId4"/>
    <p:sldId id="397" r:id="rId5"/>
    <p:sldId id="391" r:id="rId6"/>
    <p:sldId id="392" r:id="rId7"/>
    <p:sldId id="395" r:id="rId8"/>
    <p:sldId id="398" r:id="rId9"/>
    <p:sldId id="393" r:id="rId10"/>
    <p:sldId id="402" r:id="rId11"/>
    <p:sldId id="400" r:id="rId12"/>
    <p:sldId id="399" r:id="rId13"/>
    <p:sldId id="389" r:id="rId14"/>
    <p:sldId id="387" r:id="rId15"/>
    <p:sldId id="394" r:id="rId16"/>
    <p:sldId id="384" r:id="rId17"/>
    <p:sldId id="264" r:id="rId18"/>
    <p:sldId id="377" r:id="rId19"/>
    <p:sldId id="365" r:id="rId20"/>
    <p:sldId id="404" r:id="rId21"/>
    <p:sldId id="405" r:id="rId22"/>
    <p:sldId id="385" r:id="rId23"/>
    <p:sldId id="350" r:id="rId24"/>
    <p:sldId id="386" r:id="rId25"/>
    <p:sldId id="403" r:id="rId26"/>
    <p:sldId id="25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4" autoAdjust="0"/>
    <p:restoredTop sz="94669" autoAdjust="0"/>
  </p:normalViewPr>
  <p:slideViewPr>
    <p:cSldViewPr>
      <p:cViewPr>
        <p:scale>
          <a:sx n="110" d="100"/>
          <a:sy n="110" d="100"/>
        </p:scale>
        <p:origin x="-3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5DFE0-D25E-4738-A54C-8BBB41B479F1}" type="datetimeFigureOut">
              <a:rPr lang="en-ZA" smtClean="0"/>
              <a:t>2015/11/26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ADB32-F6AE-4A31-BB63-EA19FC21112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759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2B800-6A31-49C3-88A3-0238DE536682}" type="datetimeFigureOut">
              <a:rPr lang="en-GB" smtClean="0"/>
              <a:t>26/11/2015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C354-32B5-422B-BA5D-C6DA9157B1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1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BC354-32B5-422B-BA5D-C6DA9157B13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83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8CA9E-9058-459F-9871-2C8147705376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5291-794C-4718-969F-598BEC755B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92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35EA-E6A6-4B05-B39D-8E22CF88C68F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95411-193F-4DE9-AB95-5BFEC062F2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71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88A1-6BBA-4CF2-8F4B-183E838920A8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0C90-F864-4C2F-817B-3952744226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16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B311-DADA-4A6B-AAB2-517198971271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F028-E594-46E6-84DA-52BD57501E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0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2E6C-455D-423E-8BBE-208990D4E5B3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AE7FE-FEE2-4667-AD43-D5B56B33E9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84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7985-240D-4370-A1E7-39A5E3D4CEEF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8F42E-4B53-469B-9458-60A1BB3FB0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19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934F-9F8F-45D4-BE57-A125733310FF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1DCE-8048-4E83-8D8B-34A403FFAF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4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1A87-338E-4700-98D9-03F148454A81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82AE0-4220-4A80-B39A-C95323A327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14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1BF8-678E-46A0-913F-1491E11FB294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AF261-0652-45EA-8563-4BDB41ED16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75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8AD8-FEB3-431E-940A-5454B2B312BB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12A3-9CB9-4DD9-85A0-6D89C150E4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87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771A-6C5E-498D-8C1C-33E26C969292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AD9DD-0700-48B8-A37C-211C73309D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04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2144E7-1A67-4493-A99A-557B4A5F643A}" type="datetimeFigureOut">
              <a:rPr lang="en-GB"/>
              <a:pPr>
                <a:defRPr/>
              </a:pPr>
              <a:t>26/11/2015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4EE8B-1CB0-45F8-8A93-FDC1220697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624736" cy="1152128"/>
          </a:xfrm>
        </p:spPr>
        <p:txBody>
          <a:bodyPr/>
          <a:lstStyle/>
          <a:p>
            <a:r>
              <a:rPr lang="en-GB" sz="3200" spc="300" dirty="0" smtClean="0">
                <a:solidFill>
                  <a:schemeClr val="bg1"/>
                </a:solidFill>
              </a:rPr>
              <a:t>Development Cooperation Forum</a:t>
            </a:r>
            <a:endParaRPr lang="en-GB" sz="3200" spc="3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6237312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2000" dirty="0" smtClean="0"/>
              <a:t>Prepared by Shelagh Gastrow, Director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56490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3002696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400" dirty="0" smtClean="0"/>
              <a:t>Partnering with Philanthropy</a:t>
            </a:r>
            <a:endParaRPr lang="en-ZA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569139" y="5832434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30 November 2015</a:t>
            </a:r>
            <a:endParaRPr lang="en-Z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1080120"/>
          </a:xfrm>
          <a:solidFill>
            <a:schemeClr val="tx1"/>
          </a:solidFill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</a:rPr>
              <a:t>Recent GBP study of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21 Foundations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412776"/>
            <a:ext cx="7776864" cy="396044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How many had endowments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: 14  (13 in perpetuity)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Total value of endowments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: 2 &lt; R100 m; 3 between R100m and R500m; 2 between R500m and R999m;4 x R1billion – R2 billion; 3 more than R2 billion.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How many injected annual funding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: 9 make annual donor contributions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Annual grantmaking spend of 21 foundations </a:t>
            </a:r>
            <a:r>
              <a:rPr lang="en-US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: R763,8million</a:t>
            </a:r>
          </a:p>
          <a:p>
            <a:pPr algn="l">
              <a:defRPr/>
            </a:pPr>
            <a:endParaRPr lang="en-US" sz="20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 algn="l">
              <a:defRPr/>
            </a:pPr>
            <a:endParaRPr lang="en-US" sz="12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85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7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1080120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Grantmaking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412776"/>
            <a:ext cx="7776864" cy="396044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Decisions on distributions made by trustees in line with wishes of founder and the trust document.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Application process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Due diligence, site visits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Selection of grantees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Documentation and budgeting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Indicators of impact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Grant payments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Monitoring and reporting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Review</a:t>
            </a:r>
          </a:p>
          <a:p>
            <a:pPr>
              <a:defRPr/>
            </a:pPr>
            <a:endParaRPr lang="en-US" sz="12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85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9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1080120"/>
          </a:xfrm>
          <a:solidFill>
            <a:schemeClr val="tx1"/>
          </a:solidFill>
        </p:spPr>
        <p:txBody>
          <a:bodyPr/>
          <a:lstStyle/>
          <a:p>
            <a:r>
              <a:rPr lang="en-GB" sz="3200" dirty="0" smtClean="0">
                <a:solidFill>
                  <a:schemeClr val="bg1"/>
                </a:solidFill>
              </a:rPr>
              <a:t>Legal compliance in SA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Philanthropic Foundations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412776"/>
            <a:ext cx="7776864" cy="396044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Registered as NPOs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Registered tax exempt with SARS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ZA" sz="24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Enabling environment for growth of the philanthropic sector: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Empowering framework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Tax incentives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Resources and networks</a:t>
            </a:r>
          </a:p>
          <a:p>
            <a:pPr>
              <a:defRPr/>
            </a:pPr>
            <a:endParaRPr lang="en-US" sz="2400" dirty="0" smtClean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85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7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Tax ramifications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pPr marL="461963" lvl="0" indent="-461963" algn="l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800" b="1" dirty="0">
              <a:solidFill>
                <a:prstClr val="black"/>
              </a:solidFill>
              <a:latin typeface="Eurostile" pitchFamily="34" charset="0"/>
              <a:cs typeface="Arial" charset="0"/>
            </a:endParaRPr>
          </a:p>
          <a:p>
            <a:endParaRPr lang="en-ZA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5518" y="6375811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© GastrowBloch Philanthropies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1229751"/>
            <a:ext cx="309634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Institutionalised Philanthropy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Foundations/Trusts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Long term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Sustainable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given to Trust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Specific Purpose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Registered PBO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Endowment invested &amp; distributed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 tax benefits for donor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056" y="1229751"/>
            <a:ext cx="3100750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Giving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Short term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Random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No registration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Charitable approach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Alleviation not solution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Neediness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Tax benefits for donor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18A</a:t>
            </a:r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The nature of philanthropy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pPr marL="461963" lvl="0" indent="-461963" algn="l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800" b="1" dirty="0">
              <a:solidFill>
                <a:prstClr val="black"/>
              </a:solidFill>
              <a:latin typeface="Eurostile" pitchFamily="34" charset="0"/>
              <a:cs typeface="Arial" charset="0"/>
            </a:endParaRPr>
          </a:p>
          <a:p>
            <a:endParaRPr lang="en-ZA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5518" y="6375811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© GastrowBloch Philanthropies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204820"/>
            <a:ext cx="77746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Accountability and risk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Not answerable to voters and shareholders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Accountability to public limited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Independent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Free to be bold or unconventional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Innovation comes from the edge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Low levels of bureaucracy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Quick decisions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Fast action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Pilot projects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Leverage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Less funds than government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000" dirty="0">
                <a:solidFill>
                  <a:prstClr val="black"/>
                </a:solidFill>
                <a:latin typeface="Calibri"/>
                <a:cs typeface="+mn-cs"/>
              </a:rPr>
              <a:t>Convening power</a:t>
            </a:r>
          </a:p>
        </p:txBody>
      </p:sp>
    </p:spTree>
    <p:extLst>
      <p:ext uri="{BB962C8B-B14F-4D97-AF65-F5344CB8AC3E}">
        <p14:creationId xmlns:p14="http://schemas.microsoft.com/office/powerpoint/2010/main" val="38840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>
                <a:solidFill>
                  <a:schemeClr val="bg1"/>
                </a:solidFill>
              </a:rPr>
              <a:t>The Daring of Private Philanthropy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052735"/>
            <a:ext cx="7776864" cy="3960440"/>
          </a:xfrm>
        </p:spPr>
        <p:txBody>
          <a:bodyPr/>
          <a:lstStyle/>
          <a:p>
            <a:pPr lvl="0">
              <a:defRPr/>
            </a:pPr>
            <a:r>
              <a:rPr lang="en-ZA" dirty="0">
                <a:solidFill>
                  <a:prstClr val="black"/>
                </a:solidFill>
              </a:rPr>
              <a:t>The Case of Garnishee Orders</a:t>
            </a:r>
            <a:endParaRPr lang="en-US" dirty="0">
              <a:solidFill>
                <a:prstClr val="black"/>
              </a:solidFill>
            </a:endParaRPr>
          </a:p>
          <a:p>
            <a:pPr lvl="0" algn="l">
              <a:defRPr/>
            </a:pP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Wendy Appelbaum – activist philanthropy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Exposed abuses by credit providers and loan sharks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Objective : access to responsible and affordable credit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Accessed salary payments with illegal emolument attachment orders (garnishee orders)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Network to effect change :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Law firm Webber Wetzel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Financial well being firm Summit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Legal Aid Clinic, University of Stellenbosch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Led to court finding that will radically transform how debt is managed in SA.  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en-ZA" sz="2800" dirty="0" smtClean="0">
              <a:solidFill>
                <a:schemeClr val="tx1"/>
              </a:solidFill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7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The Nature of Government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Accountable to voters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Heavy bureaucracy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Slow decision-making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Should be careful with public money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Is the wealthiest sector involved in development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Little flexibility</a:t>
            </a:r>
          </a:p>
          <a:p>
            <a:endParaRPr lang="en-ZA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5518" y="6375811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© GastrowBloch Philanthropies</a:t>
            </a:r>
          </a:p>
        </p:txBody>
      </p:sp>
    </p:spTree>
    <p:extLst>
      <p:ext uri="{BB962C8B-B14F-4D97-AF65-F5344CB8AC3E}">
        <p14:creationId xmlns:p14="http://schemas.microsoft.com/office/powerpoint/2010/main" val="28300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Nature of the Corporate Sector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77023" y="1071479"/>
            <a:ext cx="7776864" cy="3960440"/>
          </a:xfrm>
        </p:spPr>
        <p:txBody>
          <a:bodyPr/>
          <a:lstStyle/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ZA" sz="2800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Focus </a:t>
            </a:r>
            <a:r>
              <a:rPr lang="en-ZA" sz="2800" dirty="0">
                <a:solidFill>
                  <a:prstClr val="black"/>
                </a:solidFill>
                <a:latin typeface="Calibri"/>
              </a:rPr>
              <a:t>on the bottom line (regardless of social impact)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Driven by the imperative to build social capital 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Reputation and image drive decisions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Risk averse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Measurement driven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Company employees often drive CSI spend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Competitive</a:t>
            </a:r>
          </a:p>
          <a:p>
            <a:pPr algn="l">
              <a:defRPr/>
            </a:pPr>
            <a:endParaRPr lang="en-US" dirty="0"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5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1008111"/>
          </a:xfrm>
          <a:solidFill>
            <a:schemeClr val="tx1"/>
          </a:solidFill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</a:rPr>
              <a:t>The nature of international development agencies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77023" y="1196751"/>
            <a:ext cx="7776864" cy="3835167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In line with foreign policy objectives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Require synergy with government priorities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Extension of political strategies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Highly bureaucratic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Need to account to home government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Contracts can be broken short term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Large amounts of money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Work contracted to local “partners”</a:t>
            </a:r>
            <a:endParaRPr lang="en-US" sz="2800" dirty="0">
              <a:solidFill>
                <a:schemeClr val="tx1"/>
              </a:solidFill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1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What inhibits collective action?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124744"/>
            <a:ext cx="7776864" cy="3960440"/>
          </a:xfrm>
        </p:spPr>
        <p:txBody>
          <a:bodyPr/>
          <a:lstStyle/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Different sectors have different agendas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Bureaucracy and legislative constraints on the part of government and occasionally business.  Red tape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Marketing imperative of business over-rides the common vision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Concern about diluting the brand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Views of shareholders, clients and customers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Competition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Want more tangible return on investment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prstClr val="black"/>
                </a:solidFill>
                <a:latin typeface="Calibri"/>
              </a:rPr>
              <a:t>Lack of will to collaborate as it would not affect the company’s bottom line.</a:t>
            </a:r>
          </a:p>
          <a:p>
            <a:pPr algn="l">
              <a:defRPr/>
            </a:pPr>
            <a:endParaRPr lang="en-US" sz="12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85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9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Context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060462"/>
            <a:ext cx="7776864" cy="3960440"/>
          </a:xfrm>
        </p:spPr>
        <p:txBody>
          <a:bodyPr/>
          <a:lstStyle/>
          <a:p>
            <a:endParaRPr lang="en-ZA" sz="2800" dirty="0" smtClean="0">
              <a:solidFill>
                <a:schemeClr val="tx1"/>
              </a:solidFill>
            </a:endParaRPr>
          </a:p>
          <a:p>
            <a:endParaRPr lang="en-ZA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5518" y="6375811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© GastrowBloch Philanthropies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1340767"/>
            <a:ext cx="2664296" cy="2729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Fast changing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New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New paradigms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Issues more complex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Instability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352724"/>
            <a:ext cx="3424786" cy="168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Systemic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Long term thinking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Resources for greatest impact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5148" y="4070451"/>
            <a:ext cx="21316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Co-operation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Alliances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5400000" flipV="1">
            <a:off x="3534955" y="1945765"/>
            <a:ext cx="864096" cy="120999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Down Arrow 8"/>
          <p:cNvSpPr/>
          <p:nvPr/>
        </p:nvSpPr>
        <p:spPr>
          <a:xfrm>
            <a:off x="6228184" y="3048409"/>
            <a:ext cx="864096" cy="985991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394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What inhibits collective action?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124744"/>
            <a:ext cx="7776864" cy="3960440"/>
          </a:xfrm>
        </p:spPr>
        <p:txBody>
          <a:bodyPr/>
          <a:lstStyle/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endParaRPr lang="en-ZA" sz="2800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How </a:t>
            </a:r>
            <a:r>
              <a:rPr lang="en-ZA" sz="2800" dirty="0">
                <a:solidFill>
                  <a:prstClr val="black"/>
                </a:solidFill>
                <a:latin typeface="Calibri"/>
              </a:rPr>
              <a:t>do </a:t>
            </a: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we shift </a:t>
            </a:r>
            <a:r>
              <a:rPr lang="en-ZA" sz="2800" dirty="0">
                <a:solidFill>
                  <a:prstClr val="black"/>
                </a:solidFill>
                <a:latin typeface="Calibri"/>
              </a:rPr>
              <a:t>the corporate sector to a developmental </a:t>
            </a: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agenda?</a:t>
            </a:r>
            <a:endParaRPr lang="en-ZA" sz="2800" dirty="0">
              <a:solidFill>
                <a:prstClr val="black"/>
              </a:solidFill>
              <a:latin typeface="Calibri"/>
            </a:endParaRP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Different mandates, even within the private philanthropy sector.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Government has the long-term mandate and should not engage with unsustainable projects for short term political wins</a:t>
            </a: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algn="l">
              <a:defRPr/>
            </a:pPr>
            <a:endParaRPr lang="en-US" sz="12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85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2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What inhibits collective action?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124744"/>
            <a:ext cx="7776864" cy="3960440"/>
          </a:xfrm>
        </p:spPr>
        <p:txBody>
          <a:bodyPr/>
          <a:lstStyle/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endParaRPr lang="en-ZA" sz="2800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Over regulation vs under regulation : both can inhibit co-operation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Competitive environment : civil society and institutions also require philanthropic funding. 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No driver/champion for the initiative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ZA" sz="2800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US" sz="12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85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3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4632" cy="720080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Fault lines in co-operation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776864" cy="3960440"/>
          </a:xfrm>
        </p:spPr>
        <p:txBody>
          <a:bodyPr/>
          <a:lstStyle/>
          <a:p>
            <a:pPr algn="l">
              <a:defRPr/>
            </a:pPr>
            <a:endParaRPr lang="en-ZA" sz="2000" dirty="0" smtClean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524245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348985"/>
              </p:ext>
            </p:extLst>
          </p:nvPr>
        </p:nvGraphicFramePr>
        <p:xfrm>
          <a:off x="539551" y="908725"/>
          <a:ext cx="8062665" cy="561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/>
                <a:gridCol w="1656184"/>
                <a:gridCol w="1656184"/>
                <a:gridCol w="1584176"/>
                <a:gridCol w="1725960"/>
              </a:tblGrid>
              <a:tr h="58632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Philanthropy</a:t>
                      </a:r>
                      <a:endParaRPr lang="en-Z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Government</a:t>
                      </a:r>
                      <a:endParaRPr lang="en-Z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Business</a:t>
                      </a:r>
                      <a:endParaRPr lang="en-Z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ODA</a:t>
                      </a:r>
                      <a:endParaRPr lang="en-Z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709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Flexibility</a:t>
                      </a:r>
                      <a:endParaRPr lang="en-Z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Very low (budget cycles)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Very low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13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Time Horizon</a:t>
                      </a:r>
                      <a:endParaRPr lang="en-Z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Long term (short term charity)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Elections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Short term ROI 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Depends on strategic priorities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09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Focus</a:t>
                      </a:r>
                      <a:endParaRPr lang="en-Z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Initiative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is top down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Multiple responsibilities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CSI side show – nice to have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Foreign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policy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113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Discretion</a:t>
                      </a:r>
                      <a:endParaRPr lang="en-Z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Select own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priorities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Limited by election commitments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Aligned with business priorities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Low - managed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by bureaucrats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113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Funding Priorities</a:t>
                      </a:r>
                      <a:endParaRPr lang="en-Z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Aligned with objectives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See philanthropy to plug holes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If enhances image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Bilateral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agreements with partner state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09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Leverage</a:t>
                      </a:r>
                      <a:endParaRPr lang="en-Z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Catalyst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Roll out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Catalyst, support or full control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113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Accountability</a:t>
                      </a:r>
                      <a:endParaRPr lang="en-Z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Tax payers, voters and public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Shareholders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Governments and voters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1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Principles of collaboration I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052735"/>
            <a:ext cx="7776864" cy="3960440"/>
          </a:xfrm>
        </p:spPr>
        <p:txBody>
          <a:bodyPr/>
          <a:lstStyle/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In advance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Respect and trust 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Clarity on purpose, expectations, incentives and success factors.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Identify common values and common purpose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>
                <a:solidFill>
                  <a:prstClr val="black"/>
                </a:solidFill>
                <a:latin typeface="Calibri"/>
              </a:rPr>
              <a:t>Open to multiple perspectives</a:t>
            </a:r>
          </a:p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Understanding that systemic change requires long-term investments.</a:t>
            </a:r>
          </a:p>
          <a:p>
            <a:pPr>
              <a:defRPr/>
            </a:pPr>
            <a:endParaRPr lang="en-ZA" sz="24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ZA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US" sz="16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9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Principles of collective action II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052735"/>
            <a:ext cx="7776864" cy="3960440"/>
          </a:xfrm>
        </p:spPr>
        <p:txBody>
          <a:bodyPr/>
          <a:lstStyle/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Not always the grand plans, but deeper and local</a:t>
            </a:r>
          </a:p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Accepting there is no single model for success as each project is context driven.</a:t>
            </a:r>
          </a:p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Shared control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 smtClean="0">
                <a:solidFill>
                  <a:prstClr val="black"/>
                </a:solidFill>
                <a:latin typeface="Calibri"/>
              </a:rPr>
              <a:t>People want to remain in control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 smtClean="0">
                <a:solidFill>
                  <a:prstClr val="black"/>
                </a:solidFill>
                <a:latin typeface="Calibri"/>
              </a:rPr>
              <a:t>Letting go of ego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 smtClean="0">
                <a:solidFill>
                  <a:prstClr val="black"/>
                </a:solidFill>
                <a:latin typeface="Calibri"/>
              </a:rPr>
              <a:t>Non-territorial</a:t>
            </a:r>
          </a:p>
          <a:p>
            <a:pPr marL="742950" lvl="1" indent="-28575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–"/>
            </a:pPr>
            <a:r>
              <a:rPr lang="en-ZA" dirty="0" smtClean="0">
                <a:solidFill>
                  <a:prstClr val="black"/>
                </a:solidFill>
                <a:latin typeface="Calibri"/>
              </a:rPr>
              <a:t>Mutual accountability</a:t>
            </a:r>
          </a:p>
          <a:p>
            <a:pPr>
              <a:defRPr/>
            </a:pPr>
            <a:endParaRPr lang="en-ZA" sz="24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ZA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US" sz="16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7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Models of Collaboration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052735"/>
            <a:ext cx="7776864" cy="3960440"/>
          </a:xfrm>
        </p:spPr>
        <p:txBody>
          <a:bodyPr/>
          <a:lstStyle/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ZA" sz="2400" dirty="0" smtClean="0">
                <a:solidFill>
                  <a:prstClr val="black"/>
                </a:solidFill>
                <a:latin typeface="Calibri"/>
              </a:rPr>
              <a:t>Government taking innovation to scale – initiated by philanthropy</a:t>
            </a:r>
          </a:p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Foundations involved in public policy research at request of government</a:t>
            </a:r>
          </a:p>
          <a:p>
            <a:pPr marL="342900" lvl="0" indent="-3429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Arial" pitchFamily="34" charset="0"/>
              <a:buChar char="•"/>
            </a:pPr>
            <a:r>
              <a:rPr lang="en-US" sz="2400" dirty="0" err="1" smtClean="0">
                <a:solidFill>
                  <a:prstClr val="black"/>
                </a:solidFill>
                <a:latin typeface="Calibri"/>
              </a:rPr>
              <a:t>Formalised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 structures within government departments</a:t>
            </a:r>
          </a:p>
          <a:p>
            <a:pPr marL="914400" lvl="1" indent="-4572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Foster collaboration with philanthropy, civil society and business</a:t>
            </a:r>
          </a:p>
          <a:p>
            <a:pPr marL="914400" lvl="1" indent="-4572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Convene and facilitate collaboration</a:t>
            </a:r>
          </a:p>
          <a:p>
            <a:pPr marL="914400" lvl="1" indent="-457200" algn="l" fontAlgn="auto">
              <a:spcAft>
                <a:spcPts val="0"/>
              </a:spcAft>
              <a:buClr>
                <a:srgbClr val="9F1E21">
                  <a:lumMod val="75000"/>
                </a:srgb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Leverage resources and find opportunities for collaboration</a:t>
            </a:r>
            <a:endParaRPr lang="en-ZA" sz="2400" dirty="0" smtClean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ZA" sz="24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ZA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US" sz="16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02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864096"/>
          </a:xfrm>
        </p:spPr>
        <p:txBody>
          <a:bodyPr/>
          <a:lstStyle/>
          <a:p>
            <a:r>
              <a:rPr lang="en-ZA" sz="4000" dirty="0" smtClean="0"/>
              <a:t>Thank you</a:t>
            </a:r>
            <a:endParaRPr lang="en-GB" sz="4000" dirty="0" smtClean="0"/>
          </a:p>
        </p:txBody>
      </p:sp>
      <p:sp>
        <p:nvSpPr>
          <p:cNvPr id="3076" name="Subtitle 3"/>
          <p:cNvSpPr>
            <a:spLocks noGrp="1"/>
          </p:cNvSpPr>
          <p:nvPr>
            <p:ph type="subTitle" idx="1"/>
          </p:nvPr>
        </p:nvSpPr>
        <p:spPr>
          <a:xfrm>
            <a:off x="1371600" y="3068961"/>
            <a:ext cx="6400800" cy="1728191"/>
          </a:xfrm>
        </p:spPr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62280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pc="300" dirty="0">
                <a:solidFill>
                  <a:schemeClr val="bg1"/>
                </a:solidFill>
              </a:rPr>
              <a:t>www.gbphilanthropies.co.za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910520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What is philanthropy?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pPr marL="461963" lvl="0" indent="-461963" algn="l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800" b="1" dirty="0">
              <a:solidFill>
                <a:prstClr val="black"/>
              </a:solidFill>
              <a:latin typeface="Eurostile" pitchFamily="34" charset="0"/>
              <a:cs typeface="Arial" charset="0"/>
            </a:endParaRPr>
          </a:p>
          <a:p>
            <a:r>
              <a:rPr lang="en-ZA" sz="2400" i="1" dirty="0" smtClean="0">
                <a:solidFill>
                  <a:schemeClr val="tx1"/>
                </a:solidFill>
              </a:rPr>
              <a:t>“Surplus </a:t>
            </a:r>
            <a:r>
              <a:rPr lang="en-ZA" sz="2400" i="1" dirty="0">
                <a:solidFill>
                  <a:schemeClr val="tx1"/>
                </a:solidFill>
              </a:rPr>
              <a:t>wealth is a sacred trust which its possessor is bound to administer in his lifetime for the good of the community</a:t>
            </a:r>
            <a:r>
              <a:rPr lang="en-ZA" sz="2400" i="1" dirty="0" smtClean="0">
                <a:solidFill>
                  <a:schemeClr val="tx1"/>
                </a:solidFill>
              </a:rPr>
              <a:t>.”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“The man who dies rich, dies disgraced”</a:t>
            </a:r>
            <a:endParaRPr lang="en-ZA" sz="2400" i="1" dirty="0" smtClean="0">
              <a:solidFill>
                <a:schemeClr val="tx1"/>
              </a:solidFill>
            </a:endParaRPr>
          </a:p>
          <a:p>
            <a:endParaRPr lang="en-US" sz="2400" i="1" u="sng" dirty="0">
              <a:solidFill>
                <a:schemeClr val="tx1"/>
              </a:solidFill>
            </a:endParaRPr>
          </a:p>
          <a:p>
            <a:r>
              <a:rPr lang="en-ZA" sz="2400" dirty="0">
                <a:solidFill>
                  <a:schemeClr val="tx1"/>
                </a:solidFill>
              </a:rPr>
              <a:t/>
            </a:r>
            <a:br>
              <a:rPr lang="en-ZA" sz="2400" dirty="0">
                <a:solidFill>
                  <a:schemeClr val="tx1"/>
                </a:solidFill>
              </a:rPr>
            </a:br>
            <a:r>
              <a:rPr lang="en-ZA" sz="2400" dirty="0" smtClean="0">
                <a:solidFill>
                  <a:schemeClr val="tx1"/>
                </a:solidFill>
              </a:rPr>
              <a:t>Andrew Carnegie</a:t>
            </a:r>
          </a:p>
        </p:txBody>
      </p:sp>
      <p:sp>
        <p:nvSpPr>
          <p:cNvPr id="2" name="Rectangle 1"/>
          <p:cNvSpPr/>
          <p:nvPr/>
        </p:nvSpPr>
        <p:spPr>
          <a:xfrm>
            <a:off x="5545518" y="6375811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© GastrowBloch Philanthropies</a:t>
            </a:r>
          </a:p>
        </p:txBody>
      </p:sp>
    </p:spTree>
    <p:extLst>
      <p:ext uri="{BB962C8B-B14F-4D97-AF65-F5344CB8AC3E}">
        <p14:creationId xmlns:p14="http://schemas.microsoft.com/office/powerpoint/2010/main" val="21183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What is philanthropy?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endParaRPr lang="en-ZA" sz="2800" dirty="0" smtClean="0">
              <a:solidFill>
                <a:schemeClr val="tx1"/>
              </a:solidFill>
            </a:endParaRPr>
          </a:p>
          <a:p>
            <a:r>
              <a:rPr lang="en-ZA" sz="2800" dirty="0" smtClean="0">
                <a:solidFill>
                  <a:schemeClr val="tx1"/>
                </a:solidFill>
              </a:rPr>
              <a:t>Private investment in social change</a:t>
            </a:r>
          </a:p>
          <a:p>
            <a:r>
              <a:rPr lang="en-ZA" sz="2800" dirty="0" smtClean="0">
                <a:solidFill>
                  <a:schemeClr val="tx1"/>
                </a:solidFill>
              </a:rPr>
              <a:t>Private money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Private activity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Personal passions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Personal legacy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Family values</a:t>
            </a:r>
            <a:endParaRPr lang="en-ZA" sz="2800" dirty="0" smtClean="0">
              <a:solidFill>
                <a:schemeClr val="tx1"/>
              </a:solidFill>
            </a:endParaRPr>
          </a:p>
          <a:p>
            <a:endParaRPr lang="en-ZA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5518" y="6375811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>
                <a:solidFill>
                  <a:prstClr val="black"/>
                </a:solidFill>
              </a:rPr>
              <a:t>© GastrowBloch Philanthropies</a:t>
            </a:r>
          </a:p>
        </p:txBody>
      </p:sp>
    </p:spTree>
    <p:extLst>
      <p:ext uri="{BB962C8B-B14F-4D97-AF65-F5344CB8AC3E}">
        <p14:creationId xmlns:p14="http://schemas.microsoft.com/office/powerpoint/2010/main" val="36460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Charity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endParaRPr lang="en-ZA" sz="2800" dirty="0" smtClean="0">
              <a:solidFill>
                <a:schemeClr val="tx1"/>
              </a:solidFill>
            </a:endParaRPr>
          </a:p>
          <a:p>
            <a:r>
              <a:rPr lang="en-ZA" sz="2800" dirty="0" smtClean="0">
                <a:solidFill>
                  <a:schemeClr val="tx1"/>
                </a:solidFill>
              </a:rPr>
              <a:t>Temporary alleviation of social problem</a:t>
            </a:r>
          </a:p>
          <a:p>
            <a:endParaRPr lang="en-ZA" sz="2800" dirty="0" smtClean="0">
              <a:solidFill>
                <a:schemeClr val="tx1"/>
              </a:solidFill>
            </a:endParaRPr>
          </a:p>
          <a:p>
            <a:r>
              <a:rPr lang="en-ZA" sz="2800" dirty="0" smtClean="0">
                <a:solidFill>
                  <a:schemeClr val="tx1"/>
                </a:solidFill>
              </a:rPr>
              <a:t>Lack of professionalism</a:t>
            </a:r>
          </a:p>
          <a:p>
            <a:endParaRPr lang="en-ZA" sz="2800" dirty="0" smtClean="0">
              <a:solidFill>
                <a:schemeClr val="tx1"/>
              </a:solidFill>
            </a:endParaRPr>
          </a:p>
          <a:p>
            <a:r>
              <a:rPr lang="en-ZA" sz="2800" dirty="0" smtClean="0">
                <a:solidFill>
                  <a:schemeClr val="tx1"/>
                </a:solidFill>
              </a:rPr>
              <a:t>Makes case for government action less compelling</a:t>
            </a:r>
          </a:p>
          <a:p>
            <a:endParaRPr lang="en-ZA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5518" y="6375811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>
                <a:solidFill>
                  <a:prstClr val="black"/>
                </a:solidFill>
              </a:rPr>
              <a:t>© GastrowBloch Philanthropies</a:t>
            </a:r>
          </a:p>
        </p:txBody>
      </p:sp>
    </p:spTree>
    <p:extLst>
      <p:ext uri="{BB962C8B-B14F-4D97-AF65-F5344CB8AC3E}">
        <p14:creationId xmlns:p14="http://schemas.microsoft.com/office/powerpoint/2010/main" val="33730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Philanthropy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  <a:defRPr/>
            </a:pPr>
            <a:endParaRPr lang="en-ZA" sz="2800" dirty="0" smtClean="0">
              <a:solidFill>
                <a:schemeClr val="tx1"/>
              </a:solidFill>
              <a:ea typeface="ＭＳ Ｐゴシック" pitchFamily="-128" charset="-128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ZA" sz="2800" dirty="0" smtClean="0">
                <a:solidFill>
                  <a:schemeClr val="tx1"/>
                </a:solidFill>
                <a:ea typeface="ＭＳ Ｐゴシック" pitchFamily="-128" charset="-128"/>
              </a:rPr>
              <a:t>Addresses systemic or root causes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ZA" sz="2800" dirty="0" smtClean="0">
                <a:solidFill>
                  <a:schemeClr val="tx1"/>
                </a:solidFill>
                <a:ea typeface="ＭＳ Ｐゴシック" pitchFamily="-128" charset="-128"/>
              </a:rPr>
              <a:t>Locates and supports innovation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ZA" sz="2800" dirty="0" smtClean="0">
                <a:solidFill>
                  <a:schemeClr val="tx1"/>
                </a:solidFill>
                <a:ea typeface="ＭＳ Ｐゴシック" pitchFamily="-128" charset="-128"/>
              </a:rPr>
              <a:t>Translate values into action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ZA" sz="2800" dirty="0" smtClean="0">
                <a:solidFill>
                  <a:schemeClr val="tx1"/>
                </a:solidFill>
                <a:ea typeface="ＭＳ Ｐゴシック" pitchFamily="-128" charset="-128"/>
              </a:rPr>
              <a:t>Interaction of public needs and private choices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ZA" sz="2800" dirty="0" smtClean="0">
                <a:solidFill>
                  <a:schemeClr val="tx1"/>
                </a:solidFill>
                <a:ea typeface="ＭＳ Ｐゴシック" pitchFamily="-128" charset="-128"/>
              </a:rPr>
              <a:t>Stimulates people to help themselves</a:t>
            </a:r>
            <a:endParaRPr lang="en-US" sz="2800" dirty="0">
              <a:solidFill>
                <a:schemeClr val="tx1"/>
              </a:solidFill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5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Philanthropy in SA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96044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Long history of institutionalised foundations.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Range from endowments exceeding R3billion to very small.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Many have no endowments, but the family provides annual funding.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Operate under the radar, yet professionalised.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28" charset="-128"/>
              </a:rPr>
              <a:t>Unknown scope</a:t>
            </a: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7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864095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Philanthropy in SA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4632" cy="396044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ea typeface="ＭＳ Ｐゴシック" pitchFamily="-128" charset="-128"/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ea typeface="ＭＳ Ｐゴシック" pitchFamily="-128" charset="-128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ea typeface="ＭＳ Ｐゴシック" pitchFamily="-128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ZA" dirty="0">
              <a:solidFill>
                <a:schemeClr val="tx1"/>
              </a:solidFill>
              <a:ea typeface="ＭＳ Ｐゴシック" pitchFamily="-128" charset="-128"/>
            </a:endParaRPr>
          </a:p>
          <a:p>
            <a:pPr algn="l"/>
            <a:endParaRPr lang="en-ZA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1340768"/>
            <a:ext cx="352839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Focus Areas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Education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Health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Social Justice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Environment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Entrepreneurship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Welfare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Arts</a:t>
            </a:r>
          </a:p>
          <a:p>
            <a:pPr algn="ctr"/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4788024" y="1340768"/>
            <a:ext cx="367017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Beneficiaries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Nonprofit Orgs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Individuals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Universities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Hospitals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Museums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Orchestras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Research Institutes</a:t>
            </a:r>
          </a:p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24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1080120"/>
          </a:xfrm>
          <a:solidFill>
            <a:schemeClr val="tx1"/>
          </a:solidFill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Endowments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1336" y="1412776"/>
            <a:ext cx="7776864" cy="396044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ZA" sz="2000" dirty="0" smtClean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A principal sum donated to a trust i</a:t>
            </a:r>
            <a:r>
              <a:rPr lang="en-US" sz="24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n </a:t>
            </a:r>
            <a:r>
              <a:rPr lang="en-US" sz="2400" dirty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perpetuity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Invested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Distributions :  4-5% of total value including operational costs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R500m = R22,5 million (@4,5%)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R2,25m for overheads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t>R20,25m grants</a:t>
            </a:r>
          </a:p>
          <a:p>
            <a:pPr>
              <a:defRPr/>
            </a:pPr>
            <a:endParaRPr lang="en-US" sz="12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85" y="6453336"/>
            <a:ext cx="230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9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strowbloch Pathway to Giving 05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DC Documents" ma:contentTypeID="0x010100D7697B1B14131F488AB354554107CD01008F6DBB084DB06541AFE60066DCFA291B" ma:contentTypeVersion="3" ma:contentTypeDescription="" ma:contentTypeScope="" ma:versionID="a7ff6445ee6cd642878cf88f1caf4821">
  <xsd:schema xmlns:xsd="http://www.w3.org/2001/XMLSchema" xmlns:xs="http://www.w3.org/2001/XMLSchema" xmlns:p="http://schemas.microsoft.com/office/2006/metadata/properties" xmlns:ns2="92e8c5d1-87b8-4d36-9ea7-10f6df90eb1e" targetNamespace="http://schemas.microsoft.com/office/2006/metadata/properties" ma:root="true" ma:fieldsID="5cb408c6067496b76e531fe713c9a0ae" ns2:_="">
    <xsd:import namespace="92e8c5d1-87b8-4d36-9ea7-10f6df90eb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8c5d1-87b8-4d36-9ea7-10f6df90eb1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11" nillable="true" ma:displayName="Document Type" ma:format="Dropdown" ma:internalName="Document_x0020_Type" ma:readOnly="false">
      <xsd:simpleType>
        <xsd:restriction base="dms:Choice">
          <xsd:enumeration value="Policies"/>
          <xsd:enumeration value="Guidelines"/>
          <xsd:enumeration value="Reports"/>
          <xsd:enumeration value="Reviews"/>
          <xsd:enumeration value="Strategies"/>
          <xsd:enumeration value="Media State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2e8c5d1-87b8-4d36-9ea7-10f6df90eb1e">5YC5KE62ET5A-23-25</_dlc_DocId>
    <_dlc_DocIdUrl xmlns="92e8c5d1-87b8-4d36-9ea7-10f6df90eb1e">
      <Url>http://idc.treasury.gov.za/_layouts/15/DocIdRedir.aspx?ID=5YC5KE62ET5A-23-25</Url>
      <Description>5YC5KE62ET5A-23-25</Description>
    </_dlc_DocIdUrl>
    <Document_x0020_Type xmlns="92e8c5d1-87b8-4d36-9ea7-10f6df90eb1e">Reports</Document_x0020_Type>
  </documentManagement>
</p:properties>
</file>

<file path=customXml/itemProps1.xml><?xml version="1.0" encoding="utf-8"?>
<ds:datastoreItem xmlns:ds="http://schemas.openxmlformats.org/officeDocument/2006/customXml" ds:itemID="{911AF193-D3AB-4E74-B09A-1CDF13601566}"/>
</file>

<file path=customXml/itemProps2.xml><?xml version="1.0" encoding="utf-8"?>
<ds:datastoreItem xmlns:ds="http://schemas.openxmlformats.org/officeDocument/2006/customXml" ds:itemID="{6F4ECF17-0950-4A8E-BD86-BE2E62713C3B}"/>
</file>

<file path=customXml/itemProps3.xml><?xml version="1.0" encoding="utf-8"?>
<ds:datastoreItem xmlns:ds="http://schemas.openxmlformats.org/officeDocument/2006/customXml" ds:itemID="{C80B0448-F739-45E5-BCB2-2682EA6D2849}"/>
</file>

<file path=customXml/itemProps4.xml><?xml version="1.0" encoding="utf-8"?>
<ds:datastoreItem xmlns:ds="http://schemas.openxmlformats.org/officeDocument/2006/customXml" ds:itemID="{0645C585-8EC3-44D1-82DD-C69D3FC278C5}"/>
</file>

<file path=docProps/app.xml><?xml version="1.0" encoding="utf-8"?>
<Properties xmlns="http://schemas.openxmlformats.org/officeDocument/2006/extended-properties" xmlns:vt="http://schemas.openxmlformats.org/officeDocument/2006/docPropsVTypes">
  <Template>Gastrowbloch Pathway to Giving 08</Template>
  <TotalTime>10259</TotalTime>
  <Words>1028</Words>
  <Application>Microsoft Office PowerPoint</Application>
  <PresentationFormat>On-screen Show (4:3)</PresentationFormat>
  <Paragraphs>314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Gastrowbloch Pathway to Giving 05</vt:lpstr>
      <vt:lpstr>Development Cooperation Forum</vt:lpstr>
      <vt:lpstr>Context</vt:lpstr>
      <vt:lpstr>What is philanthropy?</vt:lpstr>
      <vt:lpstr>What is philanthropy?</vt:lpstr>
      <vt:lpstr>Charity</vt:lpstr>
      <vt:lpstr>Philanthropy</vt:lpstr>
      <vt:lpstr>Philanthropy in SA</vt:lpstr>
      <vt:lpstr>Philanthropy in SA</vt:lpstr>
      <vt:lpstr>Endowments</vt:lpstr>
      <vt:lpstr>Recent GBP study of  21 Foundations</vt:lpstr>
      <vt:lpstr>Grantmaking</vt:lpstr>
      <vt:lpstr>Legal compliance in SA Philanthropic Foundations</vt:lpstr>
      <vt:lpstr>Tax ramifications</vt:lpstr>
      <vt:lpstr>The nature of philanthropy</vt:lpstr>
      <vt:lpstr>The Daring of Private Philanthropy</vt:lpstr>
      <vt:lpstr>The Nature of Government</vt:lpstr>
      <vt:lpstr>Nature of the Corporate Sector</vt:lpstr>
      <vt:lpstr>The nature of international development agencies</vt:lpstr>
      <vt:lpstr>What inhibits collective action?</vt:lpstr>
      <vt:lpstr>What inhibits collective action?</vt:lpstr>
      <vt:lpstr>What inhibits collective action?</vt:lpstr>
      <vt:lpstr>Fault lines in co-operation</vt:lpstr>
      <vt:lpstr>Principles of collaboration I</vt:lpstr>
      <vt:lpstr>Principles of collective action II</vt:lpstr>
      <vt:lpstr>Models of Collaboration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Development Cooperation Forum 2015 - Partnering With Philanthropy</dc:title>
  <dc:creator>Shelagh Gastrow</dc:creator>
  <cp:lastModifiedBy>Emmanuel Ramathuba</cp:lastModifiedBy>
  <cp:revision>277</cp:revision>
  <cp:lastPrinted>2015-10-28T11:01:33Z</cp:lastPrinted>
  <dcterms:created xsi:type="dcterms:W3CDTF">2014-12-17T06:28:15Z</dcterms:created>
  <dcterms:modified xsi:type="dcterms:W3CDTF">2015-11-26T12:09:57Z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0x010100D7697B1B14131F488AB354554107CD01008F6DBB084DB06541AFE60066DCFA291B</vt:lpwstr>
  </property>
  <property fmtid="{D5CDD505-2E9C-101B-9397-08002B2CF9AE}" pid="3" name="_dlc_DocIdItemGuid">
    <vt:lpwstr>e7385c33-2357-47e7-9425-d338d001309f</vt:lpwstr>
  </property>
</Properties>
</file>